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notesMasterIdLst>
    <p:notesMasterId r:id="rId16"/>
  </p:notesMasterIdLst>
  <p:sldIdLst>
    <p:sldId id="310" r:id="rId2"/>
    <p:sldId id="316" r:id="rId3"/>
    <p:sldId id="321" r:id="rId4"/>
    <p:sldId id="324" r:id="rId5"/>
    <p:sldId id="323" r:id="rId6"/>
    <p:sldId id="325" r:id="rId7"/>
    <p:sldId id="326" r:id="rId8"/>
    <p:sldId id="327" r:id="rId9"/>
    <p:sldId id="329" r:id="rId10"/>
    <p:sldId id="328" r:id="rId11"/>
    <p:sldId id="330" r:id="rId12"/>
    <p:sldId id="331" r:id="rId13"/>
    <p:sldId id="332" r:id="rId14"/>
    <p:sldId id="32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99" autoAdjust="0"/>
    <p:restoredTop sz="65714" autoAdjust="0"/>
  </p:normalViewPr>
  <p:slideViewPr>
    <p:cSldViewPr snapToGrid="0">
      <p:cViewPr varScale="1">
        <p:scale>
          <a:sx n="65" d="100"/>
          <a:sy n="65" d="100"/>
        </p:scale>
        <p:origin x="97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F2FDE-E041-4A19-A407-8A104E3E3E84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71AB8-291C-4483-B212-403B1B143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3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71AB8-291C-4483-B212-403B1B1438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72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Identify if temporary or permeant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71AB8-291C-4483-B212-403B1B1438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95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Identify if temporary or permeant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71AB8-291C-4483-B212-403B1B1438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09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Identify if temporary or permeant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71AB8-291C-4483-B212-403B1B1438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92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Identify if temporary or permeant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71AB8-291C-4483-B212-403B1B1438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08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C50B-0A6D-43D6-967D-CF4B66286DB2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9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727CA-6389-43C0-A9B0-8C74C45D962C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15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5179-73B7-446A-A294-CFD948E354F8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6372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7318-BA8C-4766-9023-F7B5B206ACBE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77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9B23-8305-4375-8807-57E98F5071BB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933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289A-B22A-45D3-AAFB-81723D8241D4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54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678BA-CBC2-46D1-8432-21A57F76FC19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28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5103-BC00-4019-847C-A14E8CB25B7D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99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9A62-E580-4A0F-868E-64A5CC1374F7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03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D961-EA79-420E-9363-1BBF73B13877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36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FC68-234C-44D3-8C96-8933FC55B4BB}" type="datetime1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6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5109-2301-4BD9-A885-7C893FD07356}" type="datetime1">
              <a:rPr lang="en-US" smtClean="0"/>
              <a:t>5/17/2018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7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83DD-8309-463C-967F-8B34060A5E0F}" type="datetime1">
              <a:rPr lang="en-US" smtClean="0"/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59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BBC3-B81E-4D57-8C17-BBE8CA20ADFC}" type="datetime1">
              <a:rPr lang="en-US" smtClean="0"/>
              <a:t>5/17/2018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3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95B7-5B9C-44D8-8863-EC0374A91A57}" type="datetime1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61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EFF3-4B87-4B6B-8B22-8F485DF638BA}" type="datetime1">
              <a:rPr lang="en-US" smtClean="0"/>
              <a:t>5/17/2018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09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77D64-2D1F-4A29-B04B-3871C0536DBC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2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  <p:sldLayoutId id="2147483872" r:id="rId13"/>
    <p:sldLayoutId id="2147483873" r:id="rId14"/>
    <p:sldLayoutId id="2147483874" r:id="rId15"/>
    <p:sldLayoutId id="214748387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fr.wiktionary.org/wiki/Fichier:Balance_icon.sv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fr.wiktionary.org/wiki/Fichier:Balance_icon.sv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fr.wiktionary.org/wiki/Fichier:Balance_icon.sv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fr.wiktionary.org/wiki/Fichier:Balance_icon.sv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A243F-921B-44AC-9A56-1802C1B73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The Effect Exercise Has On Your Weight</a:t>
            </a:r>
          </a:p>
        </p:txBody>
      </p:sp>
      <p:pic>
        <p:nvPicPr>
          <p:cNvPr id="9" name="Picture Placeholder 8" descr="A close up of a logo&#10;&#10;Description generated with high confidence">
            <a:extLst>
              <a:ext uri="{FF2B5EF4-FFF2-40B4-BE49-F238E27FC236}">
                <a16:creationId xmlns:a16="http://schemas.microsoft.com/office/drawing/2014/main" id="{2E167E49-82D7-4B1B-BB6D-DB2E571E1C4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7" b="9297"/>
          <a:stretch>
            <a:fillRect/>
          </a:stretch>
        </p:blipFill>
        <p:spPr>
          <a:xfrm>
            <a:off x="677333" y="134541"/>
            <a:ext cx="8596668" cy="3845718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278FE4-45C9-43CF-B63D-041C9E11CBD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123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83794-7A8B-45B1-9F0B-E95EE9C12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77375"/>
            <a:ext cx="8596668" cy="1320800"/>
          </a:xfrm>
        </p:spPr>
        <p:txBody>
          <a:bodyPr>
            <a:noAutofit/>
          </a:bodyPr>
          <a:lstStyle/>
          <a:p>
            <a:r>
              <a:rPr lang="en-US" sz="3200" dirty="0"/>
              <a:t>How many hours of each will the avg. person need to perform to burn 1Lb. Of Fat?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07C95-3620-4FE7-898D-C418E8171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8175"/>
            <a:ext cx="8596668" cy="4497825"/>
          </a:xfrm>
        </p:spPr>
        <p:txBody>
          <a:bodyPr>
            <a:normAutofit fontScale="62500" lnSpcReduction="20000"/>
          </a:bodyPr>
          <a:lstStyle/>
          <a:p>
            <a:r>
              <a:rPr lang="en-US" sz="3200" dirty="0"/>
              <a:t>Walking @ 3mph – 300 </a:t>
            </a:r>
            <a:r>
              <a:rPr lang="en-US" sz="3200" dirty="0" err="1"/>
              <a:t>cals</a:t>
            </a:r>
            <a:r>
              <a:rPr lang="en-US" sz="3200" dirty="0"/>
              <a:t>/hour </a:t>
            </a:r>
          </a:p>
          <a:p>
            <a:pPr lvl="1"/>
            <a:r>
              <a:rPr lang="en-US" sz="3000" dirty="0"/>
              <a:t>11.6 Hours</a:t>
            </a:r>
          </a:p>
          <a:p>
            <a:r>
              <a:rPr lang="en-US" sz="3200" dirty="0"/>
              <a:t>Hiking – 450 </a:t>
            </a:r>
            <a:r>
              <a:rPr lang="en-US" sz="3200" dirty="0" err="1"/>
              <a:t>cals</a:t>
            </a:r>
            <a:r>
              <a:rPr lang="en-US" sz="3200" dirty="0"/>
              <a:t>/hour</a:t>
            </a:r>
          </a:p>
          <a:p>
            <a:pPr lvl="1"/>
            <a:r>
              <a:rPr lang="en-US" sz="3000" dirty="0"/>
              <a:t>7.77 Hours</a:t>
            </a:r>
          </a:p>
          <a:p>
            <a:r>
              <a:rPr lang="en-US" sz="3200" dirty="0"/>
              <a:t>Bicycling – 575 </a:t>
            </a:r>
            <a:r>
              <a:rPr lang="en-US" sz="3200" dirty="0" err="1"/>
              <a:t>cals</a:t>
            </a:r>
            <a:r>
              <a:rPr lang="en-US" sz="3200" dirty="0"/>
              <a:t>/hour</a:t>
            </a:r>
          </a:p>
          <a:p>
            <a:pPr lvl="1"/>
            <a:r>
              <a:rPr lang="en-US" sz="3000" dirty="0"/>
              <a:t>6 Hours</a:t>
            </a:r>
          </a:p>
          <a:p>
            <a:r>
              <a:rPr lang="en-US" sz="3200" dirty="0"/>
              <a:t>Swimming – 600 </a:t>
            </a:r>
            <a:r>
              <a:rPr lang="en-US" sz="3200" dirty="0" err="1"/>
              <a:t>cals</a:t>
            </a:r>
            <a:r>
              <a:rPr lang="en-US" sz="3200" dirty="0"/>
              <a:t>/hour</a:t>
            </a:r>
          </a:p>
          <a:p>
            <a:pPr lvl="1"/>
            <a:r>
              <a:rPr lang="en-US" sz="3000" dirty="0"/>
              <a:t>5.8 Hours</a:t>
            </a:r>
          </a:p>
          <a:p>
            <a:r>
              <a:rPr lang="en-US" sz="3200" dirty="0"/>
              <a:t>Rowing – 800 </a:t>
            </a:r>
            <a:r>
              <a:rPr lang="en-US" sz="3200" dirty="0" err="1"/>
              <a:t>cals</a:t>
            </a:r>
            <a:r>
              <a:rPr lang="en-US" sz="3200" dirty="0"/>
              <a:t>/hour</a:t>
            </a:r>
          </a:p>
          <a:p>
            <a:pPr lvl="1"/>
            <a:r>
              <a:rPr lang="en-US" sz="3000" dirty="0"/>
              <a:t>4.3 Hours</a:t>
            </a:r>
          </a:p>
          <a:p>
            <a:r>
              <a:rPr lang="en-US" sz="3200" dirty="0"/>
              <a:t>Jump Rope – 1000 </a:t>
            </a:r>
            <a:r>
              <a:rPr lang="en-US" sz="3200" dirty="0" err="1"/>
              <a:t>cals</a:t>
            </a:r>
            <a:r>
              <a:rPr lang="en-US" sz="3200" dirty="0"/>
              <a:t>/hour</a:t>
            </a:r>
          </a:p>
          <a:p>
            <a:pPr lvl="1"/>
            <a:r>
              <a:rPr lang="en-US" sz="3000" dirty="0"/>
              <a:t>3.5 Hours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EFC3B1-3C53-4462-826A-9742BDE99C92}"/>
              </a:ext>
            </a:extLst>
          </p:cNvPr>
          <p:cNvSpPr txBox="1"/>
          <p:nvPr/>
        </p:nvSpPr>
        <p:spPr>
          <a:xfrm>
            <a:off x="0" y="6211293"/>
            <a:ext cx="1097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Calculations based off on 160 pound individual. For every 20 pounds of bodyweight +/- 20 calories</a:t>
            </a:r>
          </a:p>
        </p:txBody>
      </p:sp>
    </p:spTree>
    <p:extLst>
      <p:ext uri="{BB962C8B-B14F-4D97-AF65-F5344CB8AC3E}">
        <p14:creationId xmlns:p14="http://schemas.microsoft.com/office/powerpoint/2010/main" val="382362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4AEA4-67FD-4607-A79C-5CA2DDF53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718" y="273567"/>
            <a:ext cx="4185623" cy="576262"/>
          </a:xfrm>
        </p:spPr>
        <p:txBody>
          <a:bodyPr/>
          <a:lstStyle/>
          <a:p>
            <a:r>
              <a:rPr lang="en-US" dirty="0"/>
              <a:t>Eat this and don’t walk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7FB1337-2550-4CF7-9E77-6E5F64C12F8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26156" y="1445828"/>
            <a:ext cx="4635212" cy="2727587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A441B3-18B5-467F-A8B8-D20345835C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36852" y="273567"/>
            <a:ext cx="4185618" cy="576262"/>
          </a:xfrm>
        </p:spPr>
        <p:txBody>
          <a:bodyPr/>
          <a:lstStyle/>
          <a:p>
            <a:r>
              <a:rPr lang="en-US" dirty="0"/>
              <a:t>Eat this and walk 60 min/day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6C45399-0224-4846-ADD8-99A009CCE6B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236852" y="1363399"/>
            <a:ext cx="4635212" cy="355990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B7FB2D4-F9C2-40D5-BE7E-8C69616B364E}"/>
              </a:ext>
            </a:extLst>
          </p:cNvPr>
          <p:cNvSpPr txBox="1"/>
          <p:nvPr/>
        </p:nvSpPr>
        <p:spPr>
          <a:xfrm>
            <a:off x="676718" y="5509846"/>
            <a:ext cx="874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Weight Loss Progress Will Be Equal In Both Scenarios</a:t>
            </a:r>
          </a:p>
        </p:txBody>
      </p:sp>
    </p:spTree>
    <p:extLst>
      <p:ext uri="{BB962C8B-B14F-4D97-AF65-F5344CB8AC3E}">
        <p14:creationId xmlns:p14="http://schemas.microsoft.com/office/powerpoint/2010/main" val="913791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66EBC-DEE8-48B1-9CA3-EFFDFCE8E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Chance are you recommending I don’t exercise??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4159D3B-08EB-4CC5-817F-12BA51DCF9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2286000"/>
            <a:ext cx="9316343" cy="3390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303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FDD2B-94E8-43F4-BBEC-63A5F5BD6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30C7A-2B85-48DE-93FC-2DADDB6AF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If you’re in pain and unable to exercise, you’re not disqualified from weight-loss. </a:t>
            </a:r>
          </a:p>
          <a:p>
            <a:r>
              <a:rPr lang="en-US" sz="2400" dirty="0"/>
              <a:t>Weight loss is possible through achieving a caloric deficit through diet alone.  </a:t>
            </a:r>
          </a:p>
          <a:p>
            <a:r>
              <a:rPr lang="en-US" sz="2400" dirty="0"/>
              <a:t>For maximal results and health benefits combine exercise with calorie control. </a:t>
            </a:r>
          </a:p>
          <a:p>
            <a:pPr lvl="1"/>
            <a:r>
              <a:rPr lang="en-US" sz="2400" dirty="0"/>
              <a:t>Do not exceed 2.5 lbs. of weight loss per week. </a:t>
            </a:r>
          </a:p>
          <a:p>
            <a:r>
              <a:rPr lang="en-US" sz="2400" dirty="0"/>
              <a:t>80/20 Rule: Weight Loss is 80% Diet and 20% Exercise</a:t>
            </a:r>
          </a:p>
        </p:txBody>
      </p:sp>
    </p:spTree>
    <p:extLst>
      <p:ext uri="{BB962C8B-B14F-4D97-AF65-F5344CB8AC3E}">
        <p14:creationId xmlns:p14="http://schemas.microsoft.com/office/powerpoint/2010/main" val="2084979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A6DBA-9C31-49EC-B540-E6EB2E7B1D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 &amp; Answers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32C14B-9FBB-4EC7-9241-24B23F0AC3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8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Isosceles Triangle 26">
            <a:extLst>
              <a:ext uri="{FF2B5EF4-FFF2-40B4-BE49-F238E27FC236}">
                <a16:creationId xmlns:a16="http://schemas.microsoft.com/office/drawing/2014/main" id="{F6E918B1-FA59-42EF-8A8E-B0F3D1E54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A picture containing table, device&#10;&#10;Description generated with very high confidence">
            <a:extLst>
              <a:ext uri="{FF2B5EF4-FFF2-40B4-BE49-F238E27FC236}">
                <a16:creationId xmlns:a16="http://schemas.microsoft.com/office/drawing/2014/main" id="{291199ED-D1A4-4198-B065-4473626C20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88603" y="1443513"/>
            <a:ext cx="4887354" cy="39709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E36345-C7F5-4FBA-906F-909A09492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2586039"/>
            <a:ext cx="3497565" cy="3002662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sz="2800" dirty="0"/>
              <a:t>Whether we’re wanting to gain weight, lose weight, or stay the same…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Step one is identifying your “Break Even” calorie mark which is your BMR + Activity Level.</a:t>
            </a:r>
          </a:p>
        </p:txBody>
      </p:sp>
    </p:spTree>
    <p:extLst>
      <p:ext uri="{BB962C8B-B14F-4D97-AF65-F5344CB8AC3E}">
        <p14:creationId xmlns:p14="http://schemas.microsoft.com/office/powerpoint/2010/main" val="2873489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Isosceles Triangle 26">
            <a:extLst>
              <a:ext uri="{FF2B5EF4-FFF2-40B4-BE49-F238E27FC236}">
                <a16:creationId xmlns:a16="http://schemas.microsoft.com/office/drawing/2014/main" id="{F6E918B1-FA59-42EF-8A8E-B0F3D1E54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A picture containing table, device&#10;&#10;Description generated with very high confidence">
            <a:extLst>
              <a:ext uri="{FF2B5EF4-FFF2-40B4-BE49-F238E27FC236}">
                <a16:creationId xmlns:a16="http://schemas.microsoft.com/office/drawing/2014/main" id="{291199ED-D1A4-4198-B065-4473626C20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88603" y="1443513"/>
            <a:ext cx="4887354" cy="39709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E36345-C7F5-4FBA-906F-909A09492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4855" y="1261331"/>
            <a:ext cx="3497565" cy="3002662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sz="2800" dirty="0"/>
              <a:t>“BREAK EVEN” FACTORS INCLUDE: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AGE</a:t>
            </a:r>
            <a:br>
              <a:rPr lang="en-US" sz="2800" dirty="0"/>
            </a:br>
            <a:r>
              <a:rPr lang="en-US" sz="2800" dirty="0"/>
              <a:t>WEIGHT</a:t>
            </a:r>
            <a:br>
              <a:rPr lang="en-US" sz="2800" dirty="0"/>
            </a:br>
            <a:r>
              <a:rPr lang="en-US" sz="2800" dirty="0"/>
              <a:t>HEIGHT</a:t>
            </a:r>
            <a:br>
              <a:rPr lang="en-US" sz="2800" dirty="0"/>
            </a:br>
            <a:r>
              <a:rPr lang="en-US" sz="2800" dirty="0"/>
              <a:t>GENDER</a:t>
            </a:r>
            <a:br>
              <a:rPr lang="en-US" sz="2800" dirty="0"/>
            </a:br>
            <a:r>
              <a:rPr lang="en-US" sz="2800" dirty="0"/>
              <a:t>ACTIVITY LEVEL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4478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Isosceles Triangle 26">
            <a:extLst>
              <a:ext uri="{FF2B5EF4-FFF2-40B4-BE49-F238E27FC236}">
                <a16:creationId xmlns:a16="http://schemas.microsoft.com/office/drawing/2014/main" id="{F6E918B1-FA59-42EF-8A8E-B0F3D1E54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A picture containing table, device&#10;&#10;Description generated with very high confidence">
            <a:extLst>
              <a:ext uri="{FF2B5EF4-FFF2-40B4-BE49-F238E27FC236}">
                <a16:creationId xmlns:a16="http://schemas.microsoft.com/office/drawing/2014/main" id="{291199ED-D1A4-4198-B065-4473626C20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88603" y="1443513"/>
            <a:ext cx="4887354" cy="39709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E36345-C7F5-4FBA-906F-909A09492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8788" y="921806"/>
            <a:ext cx="4157549" cy="5249418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NAME: JULIO</a:t>
            </a:r>
            <a:br>
              <a:rPr lang="en-US" sz="2800" dirty="0"/>
            </a:b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AGE: 55</a:t>
            </a:r>
            <a:br>
              <a:rPr lang="en-US" sz="2800" dirty="0"/>
            </a:br>
            <a:r>
              <a:rPr lang="en-US" sz="2800" dirty="0"/>
              <a:t>WEIGHT: 300</a:t>
            </a:r>
            <a:br>
              <a:rPr lang="en-US" sz="2800" dirty="0"/>
            </a:br>
            <a:r>
              <a:rPr lang="en-US" sz="2800" dirty="0"/>
              <a:t>HEIGHT: 6”</a:t>
            </a:r>
            <a:br>
              <a:rPr lang="en-US" sz="2800" dirty="0"/>
            </a:br>
            <a:r>
              <a:rPr lang="en-US" sz="2800" dirty="0"/>
              <a:t>GENDER: MALE</a:t>
            </a:r>
            <a:br>
              <a:rPr lang="en-US" sz="2800" dirty="0"/>
            </a:br>
            <a:r>
              <a:rPr lang="en-US" sz="2800" dirty="0"/>
              <a:t>ACTIVITY LEVEL: LOW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APPROXIMATE CALORIES BURNED PER DAY: </a:t>
            </a:r>
            <a:r>
              <a:rPr lang="en-US" sz="4000" dirty="0">
                <a:solidFill>
                  <a:srgbClr val="FF0000"/>
                </a:solidFill>
              </a:rPr>
              <a:t>2684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DD89F7-1AA6-4CC1-B805-8146EC387457}"/>
              </a:ext>
            </a:extLst>
          </p:cNvPr>
          <p:cNvSpPr txBox="1"/>
          <p:nvPr/>
        </p:nvSpPr>
        <p:spPr>
          <a:xfrm>
            <a:off x="1312985" y="398585"/>
            <a:ext cx="8065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WEIGHT LOSS EXAMPLE</a:t>
            </a:r>
          </a:p>
        </p:txBody>
      </p:sp>
    </p:spTree>
    <p:extLst>
      <p:ext uri="{BB962C8B-B14F-4D97-AF65-F5344CB8AC3E}">
        <p14:creationId xmlns:p14="http://schemas.microsoft.com/office/powerpoint/2010/main" val="3960053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Isosceles Triangle 26">
            <a:extLst>
              <a:ext uri="{FF2B5EF4-FFF2-40B4-BE49-F238E27FC236}">
                <a16:creationId xmlns:a16="http://schemas.microsoft.com/office/drawing/2014/main" id="{F6E918B1-FA59-42EF-8A8E-B0F3D1E54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A picture containing table, device&#10;&#10;Description generated with very high confidence">
            <a:extLst>
              <a:ext uri="{FF2B5EF4-FFF2-40B4-BE49-F238E27FC236}">
                <a16:creationId xmlns:a16="http://schemas.microsoft.com/office/drawing/2014/main" id="{291199ED-D1A4-4198-B065-4473626C20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45771" y="1443513"/>
            <a:ext cx="3691060" cy="29989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E36345-C7F5-4FBA-906F-909A09492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2676192"/>
            <a:ext cx="3497565" cy="3002662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br>
              <a:rPr lang="en-US" sz="2800" dirty="0"/>
            </a:b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2EA998-25A9-49FD-A632-060ADD721E53}"/>
              </a:ext>
            </a:extLst>
          </p:cNvPr>
          <p:cNvSpPr txBox="1"/>
          <p:nvPr/>
        </p:nvSpPr>
        <p:spPr>
          <a:xfrm>
            <a:off x="4768886" y="1025065"/>
            <a:ext cx="482467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A caloric deficit is any shortage in the amount of calories consumed relative to the amount of calories required for maintenance of current body weight (Break Even). </a:t>
            </a:r>
          </a:p>
          <a:p>
            <a:endParaRPr lang="en-US" sz="2600" dirty="0"/>
          </a:p>
          <a:p>
            <a:r>
              <a:rPr lang="en-US" sz="2600" dirty="0"/>
              <a:t>A deficit can be created by reducing calories consumed. </a:t>
            </a:r>
            <a:r>
              <a:rPr lang="en-US" sz="2600" u="sng" dirty="0"/>
              <a:t>A deficit can also be created by increasing calories burned without a corresponding increase in consumption.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11062C-A62B-4377-A43E-68E7A4164AE1}"/>
              </a:ext>
            </a:extLst>
          </p:cNvPr>
          <p:cNvSpPr txBox="1"/>
          <p:nvPr/>
        </p:nvSpPr>
        <p:spPr>
          <a:xfrm>
            <a:off x="1574348" y="207157"/>
            <a:ext cx="63890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Caloric Deficit</a:t>
            </a:r>
          </a:p>
        </p:txBody>
      </p:sp>
    </p:spTree>
    <p:extLst>
      <p:ext uri="{BB962C8B-B14F-4D97-AF65-F5344CB8AC3E}">
        <p14:creationId xmlns:p14="http://schemas.microsoft.com/office/powerpoint/2010/main" val="2424437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83794-7A8B-45B1-9F0B-E95EE9C12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Calories Does 1 Lb. of Bodyfat Contain??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07C95-3620-4FE7-898D-C418E8171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Answer: 3,500</a:t>
            </a:r>
          </a:p>
        </p:txBody>
      </p:sp>
    </p:spTree>
    <p:extLst>
      <p:ext uri="{BB962C8B-B14F-4D97-AF65-F5344CB8AC3E}">
        <p14:creationId xmlns:p14="http://schemas.microsoft.com/office/powerpoint/2010/main" val="43281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83794-7A8B-45B1-9F0B-E95EE9C12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Julio wants to lose 1 Lb. of fat per week, what should his daily caloric deficit be?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07C95-3620-4FE7-898D-C418E8171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Answer: 500</a:t>
            </a:r>
          </a:p>
        </p:txBody>
      </p:sp>
    </p:spTree>
    <p:extLst>
      <p:ext uri="{BB962C8B-B14F-4D97-AF65-F5344CB8AC3E}">
        <p14:creationId xmlns:p14="http://schemas.microsoft.com/office/powerpoint/2010/main" val="111733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83794-7A8B-45B1-9F0B-E95EE9C12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If Julio wants to eat to his “Break Even” AND lose 1 Lb. of weight per week through walking…how much time will he need to spend walking (2 mph) each day of the week?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07C95-3620-4FE7-898D-C418E8171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699851"/>
            <a:ext cx="8596668" cy="3880773"/>
          </a:xfrm>
        </p:spPr>
        <p:txBody>
          <a:bodyPr>
            <a:normAutofit/>
          </a:bodyPr>
          <a:lstStyle/>
          <a:p>
            <a:r>
              <a:rPr lang="en-US" sz="5400" dirty="0"/>
              <a:t>Answer: 1 Hour</a:t>
            </a:r>
          </a:p>
        </p:txBody>
      </p:sp>
    </p:spTree>
    <p:extLst>
      <p:ext uri="{BB962C8B-B14F-4D97-AF65-F5344CB8AC3E}">
        <p14:creationId xmlns:p14="http://schemas.microsoft.com/office/powerpoint/2010/main" val="132718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83794-7A8B-45B1-9F0B-E95EE9C12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Which of these forms of exercise burns the most calories per hour?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07C95-3620-4FE7-898D-C418E8171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63263"/>
            <a:ext cx="8596668" cy="3704491"/>
          </a:xfrm>
        </p:spPr>
        <p:txBody>
          <a:bodyPr>
            <a:normAutofit/>
          </a:bodyPr>
          <a:lstStyle/>
          <a:p>
            <a:r>
              <a:rPr lang="en-US" sz="3200" dirty="0"/>
              <a:t>Walking @ 3mph – 300 </a:t>
            </a:r>
            <a:r>
              <a:rPr lang="en-US" sz="3200" dirty="0" err="1"/>
              <a:t>cals</a:t>
            </a:r>
            <a:r>
              <a:rPr lang="en-US" sz="3200" dirty="0"/>
              <a:t>/hour </a:t>
            </a:r>
          </a:p>
          <a:p>
            <a:r>
              <a:rPr lang="en-US" sz="3200" dirty="0"/>
              <a:t>Hiking – 450 </a:t>
            </a:r>
            <a:r>
              <a:rPr lang="en-US" sz="3200" dirty="0" err="1"/>
              <a:t>cals</a:t>
            </a:r>
            <a:r>
              <a:rPr lang="en-US" sz="3200" dirty="0"/>
              <a:t>/hour</a:t>
            </a:r>
          </a:p>
          <a:p>
            <a:r>
              <a:rPr lang="en-US" sz="3200" dirty="0"/>
              <a:t>Bicycling – 575 </a:t>
            </a:r>
            <a:r>
              <a:rPr lang="en-US" sz="3200" dirty="0" err="1"/>
              <a:t>cals</a:t>
            </a:r>
            <a:r>
              <a:rPr lang="en-US" sz="3200" dirty="0"/>
              <a:t>/hour</a:t>
            </a:r>
          </a:p>
          <a:p>
            <a:r>
              <a:rPr lang="en-US" sz="3200" dirty="0"/>
              <a:t>Swimming – 600 </a:t>
            </a:r>
            <a:r>
              <a:rPr lang="en-US" sz="3200" dirty="0" err="1"/>
              <a:t>cals</a:t>
            </a:r>
            <a:r>
              <a:rPr lang="en-US" sz="3200" dirty="0"/>
              <a:t>/hour</a:t>
            </a:r>
          </a:p>
          <a:p>
            <a:r>
              <a:rPr lang="en-US" sz="3200" dirty="0"/>
              <a:t>Rowing – 800 </a:t>
            </a:r>
            <a:r>
              <a:rPr lang="en-US" sz="3200" dirty="0" err="1"/>
              <a:t>cals</a:t>
            </a:r>
            <a:r>
              <a:rPr lang="en-US" sz="3200" dirty="0"/>
              <a:t>/hour</a:t>
            </a:r>
          </a:p>
          <a:p>
            <a:r>
              <a:rPr lang="en-US" sz="3200" dirty="0"/>
              <a:t>Jump Rope – 1000 </a:t>
            </a:r>
            <a:r>
              <a:rPr lang="en-US" sz="3200" dirty="0" err="1"/>
              <a:t>cals</a:t>
            </a:r>
            <a:r>
              <a:rPr lang="en-US" sz="3200" dirty="0"/>
              <a:t>/hour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EFC3B1-3C53-4462-826A-9742BDE99C92}"/>
              </a:ext>
            </a:extLst>
          </p:cNvPr>
          <p:cNvSpPr txBox="1"/>
          <p:nvPr/>
        </p:nvSpPr>
        <p:spPr>
          <a:xfrm>
            <a:off x="0" y="6211293"/>
            <a:ext cx="1097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Calculations based off on 160 pound individual. For every 20 pounds of bodyweight +/- 20 calories</a:t>
            </a:r>
          </a:p>
        </p:txBody>
      </p:sp>
    </p:spTree>
    <p:extLst>
      <p:ext uri="{BB962C8B-B14F-4D97-AF65-F5344CB8AC3E}">
        <p14:creationId xmlns:p14="http://schemas.microsoft.com/office/powerpoint/2010/main" val="257496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9960</TotalTime>
  <Words>456</Words>
  <Application>Microsoft Office PowerPoint</Application>
  <PresentationFormat>Widescreen</PresentationFormat>
  <Paragraphs>58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The Effect Exercise Has On Your Weight</vt:lpstr>
      <vt:lpstr>Whether we’re wanting to gain weight, lose weight, or stay the same…  Step one is identifying your “Break Even” calorie mark which is your BMR + Activity Level.</vt:lpstr>
      <vt:lpstr>“BREAK EVEN” FACTORS INCLUDE:  AGE WEIGHT HEIGHT GENDER ACTIVITY LEVEL </vt:lpstr>
      <vt:lpstr>  NAME: JULIO   AGE: 55 WEIGHT: 300 HEIGHT: 6” GENDER: MALE ACTIVITY LEVEL: LOW  APPROXIMATE CALORIES BURNED PER DAY: 2684 </vt:lpstr>
      <vt:lpstr> </vt:lpstr>
      <vt:lpstr>How Many Calories Does 1 Lb. of Bodyfat Contain?? </vt:lpstr>
      <vt:lpstr>If Julio wants to lose 1 Lb. of fat per week, what should his daily caloric deficit be?</vt:lpstr>
      <vt:lpstr>If Julio wants to eat to his “Break Even” AND lose 1 Lb. of weight per week through walking…how much time will he need to spend walking (2 mph) each day of the week?</vt:lpstr>
      <vt:lpstr>Which of these forms of exercise burns the most calories per hour? </vt:lpstr>
      <vt:lpstr>How many hours of each will the avg. person need to perform to burn 1Lb. Of Fat? </vt:lpstr>
      <vt:lpstr>PowerPoint Presentation</vt:lpstr>
      <vt:lpstr>Chance are you recommending I don’t exercise??</vt:lpstr>
      <vt:lpstr>Key Takeaways</vt:lpstr>
      <vt:lpstr>Questions &amp;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</dc:creator>
  <cp:lastModifiedBy>Chance Pearson</cp:lastModifiedBy>
  <cp:revision>139</cp:revision>
  <dcterms:created xsi:type="dcterms:W3CDTF">2017-02-15T21:55:24Z</dcterms:created>
  <dcterms:modified xsi:type="dcterms:W3CDTF">2018-05-17T23:32:23Z</dcterms:modified>
</cp:coreProperties>
</file>